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15087600" cy="9601200"/>
  <p:notesSz cx="6858000" cy="9144000"/>
  <p:defaultTextStyle>
    <a:defPPr>
      <a:defRPr lang="en-US"/>
    </a:defPPr>
    <a:lvl1pPr marL="0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1pPr>
    <a:lvl2pPr marL="592531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2pPr>
    <a:lvl3pPr marL="1185062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3pPr>
    <a:lvl4pPr marL="1777594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4pPr>
    <a:lvl5pPr marL="2370125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5pPr>
    <a:lvl6pPr marL="2962656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6pPr>
    <a:lvl7pPr marL="3555187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7pPr>
    <a:lvl8pPr marL="4147718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8pPr>
    <a:lvl9pPr marL="4740250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92" autoAdjust="0"/>
    <p:restoredTop sz="94660"/>
  </p:normalViewPr>
  <p:slideViewPr>
    <p:cSldViewPr snapToGrid="0">
      <p:cViewPr>
        <p:scale>
          <a:sx n="78" d="100"/>
          <a:sy n="78" d="100"/>
        </p:scale>
        <p:origin x="2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9FC65-42E8-4722-8BB6-E8F0AF807752}" type="datetimeFigureOut">
              <a:rPr lang="en-US" smtClean="0"/>
              <a:t>2/4/18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143000"/>
            <a:ext cx="4848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D9C65-381A-4BFD-AAF8-9E102B13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3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1pPr>
    <a:lvl2pPr marL="592531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2pPr>
    <a:lvl3pPr marL="1185062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3pPr>
    <a:lvl4pPr marL="1777594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4pPr>
    <a:lvl5pPr marL="2370125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5pPr>
    <a:lvl6pPr marL="2962656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6pPr>
    <a:lvl7pPr marL="3555187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7pPr>
    <a:lvl8pPr marL="4147718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8pPr>
    <a:lvl9pPr marL="4740250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1847850"/>
            <a:ext cx="7839075" cy="49879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MS PGothic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1120273" indent="-429955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722210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2412527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3102845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3790773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4478702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5166629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5854558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D9F27264-50AE-724A-9056-C9A3988AC33D}" type="slidenum">
              <a:rPr lang="en-US" altLang="en-US" sz="1800"/>
              <a:pPr/>
              <a:t>1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8366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950" y="1571308"/>
            <a:ext cx="11315700" cy="3342640"/>
          </a:xfrm>
        </p:spPr>
        <p:txBody>
          <a:bodyPr anchor="b"/>
          <a:lstStyle>
            <a:lvl1pPr algn="ctr">
              <a:defRPr sz="74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950" y="5042853"/>
            <a:ext cx="11315700" cy="2318067"/>
          </a:xfrm>
        </p:spPr>
        <p:txBody>
          <a:bodyPr/>
          <a:lstStyle>
            <a:lvl1pPr marL="0" indent="0" algn="ctr">
              <a:buNone/>
              <a:defRPr sz="2970"/>
            </a:lvl1pPr>
            <a:lvl2pPr marL="565785" indent="0" algn="ctr">
              <a:buNone/>
              <a:defRPr sz="2475"/>
            </a:lvl2pPr>
            <a:lvl3pPr marL="1131570" indent="0" algn="ctr">
              <a:buNone/>
              <a:defRPr sz="2228"/>
            </a:lvl3pPr>
            <a:lvl4pPr marL="1697355" indent="0" algn="ctr">
              <a:buNone/>
              <a:defRPr sz="1980"/>
            </a:lvl4pPr>
            <a:lvl5pPr marL="2263140" indent="0" algn="ctr">
              <a:buNone/>
              <a:defRPr sz="1980"/>
            </a:lvl5pPr>
            <a:lvl6pPr marL="2828925" indent="0" algn="ctr">
              <a:buNone/>
              <a:defRPr sz="1980"/>
            </a:lvl6pPr>
            <a:lvl7pPr marL="3394710" indent="0" algn="ctr">
              <a:buNone/>
              <a:defRPr sz="1980"/>
            </a:lvl7pPr>
            <a:lvl8pPr marL="3960495" indent="0" algn="ctr">
              <a:buNone/>
              <a:defRPr sz="1980"/>
            </a:lvl8pPr>
            <a:lvl9pPr marL="4526280" indent="0" algn="ctr">
              <a:buNone/>
              <a:defRPr sz="19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97064" y="511175"/>
            <a:ext cx="3253264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7273" y="511175"/>
            <a:ext cx="9571196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414" y="2393634"/>
            <a:ext cx="13013055" cy="3993832"/>
          </a:xfrm>
        </p:spPr>
        <p:txBody>
          <a:bodyPr anchor="b"/>
          <a:lstStyle>
            <a:lvl1pPr>
              <a:defRPr sz="74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414" y="6425249"/>
            <a:ext cx="13013055" cy="2100262"/>
          </a:xfrm>
        </p:spPr>
        <p:txBody>
          <a:bodyPr/>
          <a:lstStyle>
            <a:lvl1pPr marL="0" indent="0">
              <a:buNone/>
              <a:defRPr sz="2970">
                <a:solidFill>
                  <a:schemeClr val="tx1">
                    <a:tint val="75000"/>
                  </a:schemeClr>
                </a:solidFill>
              </a:defRPr>
            </a:lvl1pPr>
            <a:lvl2pPr marL="565785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2pPr>
            <a:lvl3pPr marL="1131570" indent="0">
              <a:buNone/>
              <a:defRPr sz="2228">
                <a:solidFill>
                  <a:schemeClr val="tx1">
                    <a:tint val="75000"/>
                  </a:schemeClr>
                </a:solidFill>
              </a:defRPr>
            </a:lvl3pPr>
            <a:lvl4pPr marL="1697355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4pPr>
            <a:lvl5pPr marL="22631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5pPr>
            <a:lvl6pPr marL="2828925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6pPr>
            <a:lvl7pPr marL="339471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7pPr>
            <a:lvl8pPr marL="3960495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8pPr>
            <a:lvl9pPr marL="452628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7273" y="2555875"/>
            <a:ext cx="641223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8098" y="2555875"/>
            <a:ext cx="641223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511176"/>
            <a:ext cx="13013055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38" y="2353628"/>
            <a:ext cx="6382761" cy="1153477"/>
          </a:xfrm>
        </p:spPr>
        <p:txBody>
          <a:bodyPr anchor="b"/>
          <a:lstStyle>
            <a:lvl1pPr marL="0" indent="0">
              <a:buNone/>
              <a:defRPr sz="2970" b="1"/>
            </a:lvl1pPr>
            <a:lvl2pPr marL="565785" indent="0">
              <a:buNone/>
              <a:defRPr sz="2475" b="1"/>
            </a:lvl2pPr>
            <a:lvl3pPr marL="1131570" indent="0">
              <a:buNone/>
              <a:defRPr sz="2228" b="1"/>
            </a:lvl3pPr>
            <a:lvl4pPr marL="1697355" indent="0">
              <a:buNone/>
              <a:defRPr sz="1980" b="1"/>
            </a:lvl4pPr>
            <a:lvl5pPr marL="2263140" indent="0">
              <a:buNone/>
              <a:defRPr sz="1980" b="1"/>
            </a:lvl5pPr>
            <a:lvl6pPr marL="2828925" indent="0">
              <a:buNone/>
              <a:defRPr sz="1980" b="1"/>
            </a:lvl6pPr>
            <a:lvl7pPr marL="3394710" indent="0">
              <a:buNone/>
              <a:defRPr sz="1980" b="1"/>
            </a:lvl7pPr>
            <a:lvl8pPr marL="3960495" indent="0">
              <a:buNone/>
              <a:defRPr sz="1980" b="1"/>
            </a:lvl8pPr>
            <a:lvl9pPr marL="4526280" indent="0">
              <a:buNone/>
              <a:defRPr sz="19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238" y="3507105"/>
            <a:ext cx="6382761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38098" y="2353628"/>
            <a:ext cx="6414195" cy="1153477"/>
          </a:xfrm>
        </p:spPr>
        <p:txBody>
          <a:bodyPr anchor="b"/>
          <a:lstStyle>
            <a:lvl1pPr marL="0" indent="0">
              <a:buNone/>
              <a:defRPr sz="2970" b="1"/>
            </a:lvl1pPr>
            <a:lvl2pPr marL="565785" indent="0">
              <a:buNone/>
              <a:defRPr sz="2475" b="1"/>
            </a:lvl2pPr>
            <a:lvl3pPr marL="1131570" indent="0">
              <a:buNone/>
              <a:defRPr sz="2228" b="1"/>
            </a:lvl3pPr>
            <a:lvl4pPr marL="1697355" indent="0">
              <a:buNone/>
              <a:defRPr sz="1980" b="1"/>
            </a:lvl4pPr>
            <a:lvl5pPr marL="2263140" indent="0">
              <a:buNone/>
              <a:defRPr sz="1980" b="1"/>
            </a:lvl5pPr>
            <a:lvl6pPr marL="2828925" indent="0">
              <a:buNone/>
              <a:defRPr sz="1980" b="1"/>
            </a:lvl6pPr>
            <a:lvl7pPr marL="3394710" indent="0">
              <a:buNone/>
              <a:defRPr sz="1980" b="1"/>
            </a:lvl7pPr>
            <a:lvl8pPr marL="3960495" indent="0">
              <a:buNone/>
              <a:defRPr sz="1980" b="1"/>
            </a:lvl8pPr>
            <a:lvl9pPr marL="4526280" indent="0">
              <a:buNone/>
              <a:defRPr sz="19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8098" y="3507105"/>
            <a:ext cx="6414195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640080"/>
            <a:ext cx="4866143" cy="2240280"/>
          </a:xfrm>
        </p:spPr>
        <p:txBody>
          <a:bodyPr anchor="b"/>
          <a:lstStyle>
            <a:lvl1pPr>
              <a:defRPr sz="3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195" y="1382396"/>
            <a:ext cx="7638098" cy="6823075"/>
          </a:xfrm>
        </p:spPr>
        <p:txBody>
          <a:bodyPr/>
          <a:lstStyle>
            <a:lvl1pPr>
              <a:defRPr sz="3960"/>
            </a:lvl1pPr>
            <a:lvl2pPr>
              <a:defRPr sz="3465"/>
            </a:lvl2pPr>
            <a:lvl3pPr>
              <a:defRPr sz="2970"/>
            </a:lvl3pPr>
            <a:lvl4pPr>
              <a:defRPr sz="2475"/>
            </a:lvl4pPr>
            <a:lvl5pPr>
              <a:defRPr sz="2475"/>
            </a:lvl5pPr>
            <a:lvl6pPr>
              <a:defRPr sz="2475"/>
            </a:lvl6pPr>
            <a:lvl7pPr>
              <a:defRPr sz="2475"/>
            </a:lvl7pPr>
            <a:lvl8pPr>
              <a:defRPr sz="2475"/>
            </a:lvl8pPr>
            <a:lvl9pPr>
              <a:defRPr sz="24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38" y="2880360"/>
            <a:ext cx="4866143" cy="5336223"/>
          </a:xfrm>
        </p:spPr>
        <p:txBody>
          <a:bodyPr/>
          <a:lstStyle>
            <a:lvl1pPr marL="0" indent="0">
              <a:buNone/>
              <a:defRPr sz="1980"/>
            </a:lvl1pPr>
            <a:lvl2pPr marL="565785" indent="0">
              <a:buNone/>
              <a:defRPr sz="1733"/>
            </a:lvl2pPr>
            <a:lvl3pPr marL="1131570" indent="0">
              <a:buNone/>
              <a:defRPr sz="1485"/>
            </a:lvl3pPr>
            <a:lvl4pPr marL="1697355" indent="0">
              <a:buNone/>
              <a:defRPr sz="1238"/>
            </a:lvl4pPr>
            <a:lvl5pPr marL="2263140" indent="0">
              <a:buNone/>
              <a:defRPr sz="1238"/>
            </a:lvl5pPr>
            <a:lvl6pPr marL="2828925" indent="0">
              <a:buNone/>
              <a:defRPr sz="1238"/>
            </a:lvl6pPr>
            <a:lvl7pPr marL="3394710" indent="0">
              <a:buNone/>
              <a:defRPr sz="1238"/>
            </a:lvl7pPr>
            <a:lvl8pPr marL="3960495" indent="0">
              <a:buNone/>
              <a:defRPr sz="1238"/>
            </a:lvl8pPr>
            <a:lvl9pPr marL="4526280" indent="0">
              <a:buNone/>
              <a:defRPr sz="12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640080"/>
            <a:ext cx="4866143" cy="2240280"/>
          </a:xfrm>
        </p:spPr>
        <p:txBody>
          <a:bodyPr anchor="b"/>
          <a:lstStyle>
            <a:lvl1pPr>
              <a:defRPr sz="3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14195" y="1382396"/>
            <a:ext cx="7638098" cy="6823075"/>
          </a:xfrm>
        </p:spPr>
        <p:txBody>
          <a:bodyPr anchor="t"/>
          <a:lstStyle>
            <a:lvl1pPr marL="0" indent="0">
              <a:buNone/>
              <a:defRPr sz="3960"/>
            </a:lvl1pPr>
            <a:lvl2pPr marL="565785" indent="0">
              <a:buNone/>
              <a:defRPr sz="3465"/>
            </a:lvl2pPr>
            <a:lvl3pPr marL="1131570" indent="0">
              <a:buNone/>
              <a:defRPr sz="2970"/>
            </a:lvl3pPr>
            <a:lvl4pPr marL="1697355" indent="0">
              <a:buNone/>
              <a:defRPr sz="2475"/>
            </a:lvl4pPr>
            <a:lvl5pPr marL="2263140" indent="0">
              <a:buNone/>
              <a:defRPr sz="2475"/>
            </a:lvl5pPr>
            <a:lvl6pPr marL="2828925" indent="0">
              <a:buNone/>
              <a:defRPr sz="2475"/>
            </a:lvl6pPr>
            <a:lvl7pPr marL="3394710" indent="0">
              <a:buNone/>
              <a:defRPr sz="2475"/>
            </a:lvl7pPr>
            <a:lvl8pPr marL="3960495" indent="0">
              <a:buNone/>
              <a:defRPr sz="2475"/>
            </a:lvl8pPr>
            <a:lvl9pPr marL="4526280" indent="0">
              <a:buNone/>
              <a:defRPr sz="247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38" y="2880360"/>
            <a:ext cx="4866143" cy="5336223"/>
          </a:xfrm>
        </p:spPr>
        <p:txBody>
          <a:bodyPr/>
          <a:lstStyle>
            <a:lvl1pPr marL="0" indent="0">
              <a:buNone/>
              <a:defRPr sz="1980"/>
            </a:lvl1pPr>
            <a:lvl2pPr marL="565785" indent="0">
              <a:buNone/>
              <a:defRPr sz="1733"/>
            </a:lvl2pPr>
            <a:lvl3pPr marL="1131570" indent="0">
              <a:buNone/>
              <a:defRPr sz="1485"/>
            </a:lvl3pPr>
            <a:lvl4pPr marL="1697355" indent="0">
              <a:buNone/>
              <a:defRPr sz="1238"/>
            </a:lvl4pPr>
            <a:lvl5pPr marL="2263140" indent="0">
              <a:buNone/>
              <a:defRPr sz="1238"/>
            </a:lvl5pPr>
            <a:lvl6pPr marL="2828925" indent="0">
              <a:buNone/>
              <a:defRPr sz="1238"/>
            </a:lvl6pPr>
            <a:lvl7pPr marL="3394710" indent="0">
              <a:buNone/>
              <a:defRPr sz="1238"/>
            </a:lvl7pPr>
            <a:lvl8pPr marL="3960495" indent="0">
              <a:buNone/>
              <a:defRPr sz="1238"/>
            </a:lvl8pPr>
            <a:lvl9pPr marL="4526280" indent="0">
              <a:buNone/>
              <a:defRPr sz="12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273" y="511176"/>
            <a:ext cx="13013055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273" y="2555875"/>
            <a:ext cx="13013055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7273" y="8898891"/>
            <a:ext cx="339471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9AC4-93EF-484B-B1DA-7714024E9509}" type="datetimeFigureOut">
              <a:rPr lang="en-US" smtClean="0"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7768" y="8898891"/>
            <a:ext cx="509206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618" y="8898891"/>
            <a:ext cx="339471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6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31570" rtl="0" eaLnBrk="1" latinLnBrk="0" hangingPunct="1">
        <a:lnSpc>
          <a:spcPct val="90000"/>
        </a:lnSpc>
        <a:spcBef>
          <a:spcPct val="0"/>
        </a:spcBef>
        <a:buNone/>
        <a:defRPr sz="54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893" indent="-282893" algn="l" defTabSz="1131570" rtl="0" eaLnBrk="1" latinLnBrk="0" hangingPunct="1">
        <a:lnSpc>
          <a:spcPct val="90000"/>
        </a:lnSpc>
        <a:spcBef>
          <a:spcPts val="1238"/>
        </a:spcBef>
        <a:buFont typeface="Arial" panose="020B0604020202020204" pitchFamily="34" charset="0"/>
        <a:buChar char="•"/>
        <a:defRPr sz="3465" kern="1200">
          <a:solidFill>
            <a:schemeClr val="tx1"/>
          </a:solidFill>
          <a:latin typeface="+mn-lt"/>
          <a:ea typeface="+mn-ea"/>
          <a:cs typeface="+mn-cs"/>
        </a:defRPr>
      </a:lvl1pPr>
      <a:lvl2pPr marL="84867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2pPr>
      <a:lvl3pPr marL="141446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475" kern="1200">
          <a:solidFill>
            <a:schemeClr val="tx1"/>
          </a:solidFill>
          <a:latin typeface="+mn-lt"/>
          <a:ea typeface="+mn-ea"/>
          <a:cs typeface="+mn-cs"/>
        </a:defRPr>
      </a:lvl3pPr>
      <a:lvl4pPr marL="198024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4pPr>
      <a:lvl5pPr marL="254603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5pPr>
      <a:lvl6pPr marL="311181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6pPr>
      <a:lvl7pPr marL="367760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7pPr>
      <a:lvl8pPr marL="424338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8pPr>
      <a:lvl9pPr marL="480917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2pPr>
      <a:lvl3pPr marL="113157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3pPr>
      <a:lvl4pPr marL="169735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6pPr>
      <a:lvl7pPr marL="339471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7pPr>
      <a:lvl8pPr marL="396049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8pPr>
      <a:lvl9pPr marL="452628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875353" y="294746"/>
            <a:ext cx="214975" cy="2979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106416" tIns="53208" rIns="106416" bIns="53208">
            <a:spAutoFit/>
          </a:bodyPr>
          <a:lstStyle>
            <a:lvl1pPr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238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66" name="Text Box 203"/>
          <p:cNvSpPr txBox="1">
            <a:spLocks noChangeArrowheads="1"/>
          </p:cNvSpPr>
          <p:nvPr/>
        </p:nvSpPr>
        <p:spPr bwMode="auto">
          <a:xfrm>
            <a:off x="12581362" y="9263500"/>
            <a:ext cx="2219704" cy="19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12" tIns="41956" rIns="83912" bIns="41956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707" dirty="0">
                <a:latin typeface="Arial" charset="0"/>
                <a:sym typeface="Webdings" charset="2"/>
              </a:rPr>
              <a:t>ZSFG Problem Solving Template  Printed - </a:t>
            </a:r>
            <a:fld id="{AA3B3C31-22D5-0848-88D5-892943E19DEB}" type="datetime1">
              <a:rPr lang="en-US" altLang="en-US" sz="707">
                <a:latin typeface="Arial" charset="0"/>
                <a:sym typeface="Webdings" charset="2"/>
              </a:rPr>
              <a:pPr/>
              <a:t>2/4/18</a:t>
            </a:fld>
            <a:endParaRPr lang="en-US" altLang="en-US" sz="707" dirty="0"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258597"/>
              </p:ext>
            </p:extLst>
          </p:nvPr>
        </p:nvGraphicFramePr>
        <p:xfrm>
          <a:off x="11525624" y="387938"/>
          <a:ext cx="3184787" cy="418734"/>
        </p:xfrm>
        <a:graphic>
          <a:graphicData uri="http://schemas.openxmlformats.org/drawingml/2006/table">
            <a:tbl>
              <a:tblPr/>
              <a:tblGrid>
                <a:gridCol w="626322"/>
                <a:gridCol w="661268"/>
                <a:gridCol w="781499"/>
                <a:gridCol w="1115698"/>
              </a:tblGrid>
              <a:tr h="382963"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Ver: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Date: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4" name="TextBox 43"/>
          <p:cNvSpPr txBox="1">
            <a:spLocks noChangeArrowheads="1"/>
          </p:cNvSpPr>
          <p:nvPr/>
        </p:nvSpPr>
        <p:spPr bwMode="auto">
          <a:xfrm>
            <a:off x="2766061" y="387938"/>
            <a:ext cx="8759563" cy="53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9015" tIns="59508" rIns="119015" bIns="59508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1100" b="1" dirty="0" smtClean="0">
                <a:latin typeface="+mn-lt"/>
              </a:rPr>
              <a:t>A3-Status Report Title</a:t>
            </a:r>
            <a:r>
              <a:rPr lang="en-US" altLang="en-US" sz="1100" b="1" dirty="0">
                <a:latin typeface="+mn-lt"/>
              </a:rPr>
              <a:t>:				</a:t>
            </a:r>
          </a:p>
          <a:p>
            <a:r>
              <a:rPr lang="en-US" altLang="en-US" sz="1100" b="1" dirty="0">
                <a:latin typeface="+mn-lt"/>
              </a:rPr>
              <a:t>Owner: </a:t>
            </a:r>
            <a:r>
              <a:rPr lang="en-US" altLang="en-US" sz="1600" b="1" dirty="0">
                <a:latin typeface="+mn-lt"/>
              </a:rPr>
              <a:t>	</a:t>
            </a:r>
            <a:endParaRPr lang="en-US" altLang="en-US" sz="1600" i="1" dirty="0">
              <a:latin typeface="+mn-lt"/>
            </a:endParaRPr>
          </a:p>
        </p:txBody>
      </p:sp>
      <p:pic>
        <p:nvPicPr>
          <p:cNvPr id="19" name="Picture 18" descr="ZSFGH_LogoShort_4C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42" y="364734"/>
            <a:ext cx="2155565" cy="52053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392830"/>
              </p:ext>
            </p:extLst>
          </p:nvPr>
        </p:nvGraphicFramePr>
        <p:xfrm>
          <a:off x="7683907" y="6149372"/>
          <a:ext cx="7001032" cy="2092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57"/>
                <a:gridCol w="2993452"/>
                <a:gridCol w="1271466"/>
                <a:gridCol w="985857"/>
              </a:tblGrid>
              <a:tr h="203004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VII. </a:t>
                      </a: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Plan: What, where, how</a:t>
                      </a:r>
                      <a:r>
                        <a:rPr lang="en-US" alt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will you implement, and by whom and when? </a:t>
                      </a:r>
                      <a:endParaRPr lang="en-US" altLang="en-US" sz="10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004"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Barrier/Cause Addressed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Countermeasure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Owner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Date/Status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41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691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691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691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691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30548"/>
              </p:ext>
            </p:extLst>
          </p:nvPr>
        </p:nvGraphicFramePr>
        <p:xfrm>
          <a:off x="7709381" y="8390014"/>
          <a:ext cx="7001030" cy="873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1030"/>
              </a:tblGrid>
              <a:tr h="226926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VII. </a:t>
                      </a: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Unresolved Issues:  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792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249746"/>
              </p:ext>
            </p:extLst>
          </p:nvPr>
        </p:nvGraphicFramePr>
        <p:xfrm>
          <a:off x="7690411" y="1064027"/>
          <a:ext cx="7110655" cy="246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212684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</a:t>
                      </a: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Impact: What impact did you have on your processes/outcomes? (Baseline/Target/Actual/YTD)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99257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413942" y="5271100"/>
          <a:ext cx="7110655" cy="12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35414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III. Targets and Goals: What specific measurable outcomes are desired and by when? 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8256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420444" y="2801249"/>
          <a:ext cx="7110655" cy="235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II. Current Conditions: What is happening today and what is not working? </a:t>
                      </a:r>
                      <a:endParaRPr lang="en-US" sz="1000" i="1" u="sng" dirty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459563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135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latin typeface="+mn-lt"/>
                        </a:rPr>
                        <a:t>Problem Statement: What specific,</a:t>
                      </a:r>
                      <a:r>
                        <a:rPr lang="en-US" sz="1000" b="1" i="1" baseline="0" dirty="0" smtClean="0">
                          <a:latin typeface="+mn-lt"/>
                        </a:rPr>
                        <a:t> measurable problem will  serve as your baseline performance? 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420444" y="1076704"/>
          <a:ext cx="7110655" cy="151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216068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I. Background: What problem are you talking about and why focus on it now?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44503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646557" y="5742682"/>
          <a:ext cx="6658428" cy="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402"/>
                <a:gridCol w="1310292"/>
                <a:gridCol w="1258737"/>
                <a:gridCol w="1216997"/>
              </a:tblGrid>
              <a:tr h="30285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Selected Metrics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Benchmark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Target by [When]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856"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an Francisco Health Net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42" y="-864387"/>
            <a:ext cx="1870006" cy="80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948586"/>
              </p:ext>
            </p:extLst>
          </p:nvPr>
        </p:nvGraphicFramePr>
        <p:xfrm>
          <a:off x="420443" y="6690145"/>
          <a:ext cx="7104153" cy="2573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037"/>
                <a:gridCol w="3037544"/>
                <a:gridCol w="1290194"/>
                <a:gridCol w="1000378"/>
              </a:tblGrid>
              <a:tr h="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IV. Countermeasure Implementation: </a:t>
                      </a: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What, where, how</a:t>
                      </a:r>
                      <a:r>
                        <a:rPr lang="en-US" alt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alt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did you </a:t>
                      </a:r>
                      <a:r>
                        <a:rPr lang="en-US" alt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implement, and by whom and when? </a:t>
                      </a:r>
                      <a:endParaRPr lang="en-US" altLang="en-US" sz="10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742"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Barrier/Cause Addressed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Countermeasure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Owner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Date/Status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531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27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27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27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27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687334"/>
              </p:ext>
            </p:extLst>
          </p:nvPr>
        </p:nvGraphicFramePr>
        <p:xfrm>
          <a:off x="7690410" y="3669255"/>
          <a:ext cx="7110655" cy="234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251224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VI. Further </a:t>
                      </a: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Analysis: </a:t>
                      </a: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How</a:t>
                      </a:r>
                      <a:r>
                        <a:rPr lang="en-US" alt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have you stratified, identified top barriers/causes</a:t>
                      </a: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? What have you learned?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80546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0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11380</TotalTime>
  <Words>180</Words>
  <Application>Microsoft Macintosh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MS PGothic</vt:lpstr>
      <vt:lpstr>Times New Roman</vt:lpstr>
      <vt:lpstr>Webdings</vt:lpstr>
      <vt:lpstr>Arial</vt:lpstr>
      <vt:lpstr>Office Theme</vt:lpstr>
      <vt:lpstr>PowerPoint Presentation</vt:lpstr>
    </vt:vector>
  </TitlesOfParts>
  <Company>City &amp; County of San Francisco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#2 A3 Thinking Worksheet – Analysis</dc:title>
  <dc:creator>DAVID SMITH</dc:creator>
  <cp:lastModifiedBy>Will Huen</cp:lastModifiedBy>
  <cp:revision>68</cp:revision>
  <dcterms:created xsi:type="dcterms:W3CDTF">2016-10-27T17:35:58Z</dcterms:created>
  <dcterms:modified xsi:type="dcterms:W3CDTF">2018-02-04T15:55:33Z</dcterms:modified>
</cp:coreProperties>
</file>